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8" r:id="rId4"/>
    <p:sldId id="257" r:id="rId5"/>
    <p:sldId id="277" r:id="rId6"/>
    <p:sldId id="260" r:id="rId7"/>
    <p:sldId id="261" r:id="rId8"/>
    <p:sldId id="276" r:id="rId9"/>
    <p:sldId id="262" r:id="rId10"/>
    <p:sldId id="263" r:id="rId11"/>
    <p:sldId id="278" r:id="rId12"/>
    <p:sldId id="267" r:id="rId13"/>
    <p:sldId id="279" r:id="rId14"/>
    <p:sldId id="268" r:id="rId15"/>
    <p:sldId id="275" r:id="rId16"/>
    <p:sldId id="280" r:id="rId17"/>
    <p:sldId id="269" r:id="rId18"/>
    <p:sldId id="270" r:id="rId19"/>
    <p:sldId id="281" r:id="rId20"/>
    <p:sldId id="28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25" d="100"/>
          <a:sy n="125" d="100"/>
        </p:scale>
        <p:origin x="-624" y="-1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Relationship Id="rId3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885C-2D05-1D49-9D76-DB20E1376BA8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2021-AB5D-B548-8C99-D9A7E5D2046E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powerpoint-background-b-w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541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885C-2D05-1D49-9D76-DB20E1376BA8}" type="datetimeFigureOut">
              <a:rPr lang="en-US" smtClean="0"/>
              <a:t>12/8/15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2021-AB5D-B548-8C99-D9A7E5D20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92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885C-2D05-1D49-9D76-DB20E1376BA8}" type="datetimeFigureOut">
              <a:rPr lang="en-US" smtClean="0"/>
              <a:t>12/8/15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2021-AB5D-B548-8C99-D9A7E5D20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3115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885C-2D05-1D49-9D76-DB20E1376BA8}" type="datetimeFigureOut">
              <a:rPr lang="en-US" smtClean="0"/>
              <a:t>12/8/15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2021-AB5D-B548-8C99-D9A7E5D20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3773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885C-2D05-1D49-9D76-DB20E1376BA8}" type="datetimeFigureOut">
              <a:rPr lang="en-US" smtClean="0"/>
              <a:t>12/8/15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2021-AB5D-B548-8C99-D9A7E5D20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198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885C-2D05-1D49-9D76-DB20E1376BA8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2021-AB5D-B548-8C99-D9A7E5D20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8087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885C-2D05-1D49-9D76-DB20E1376BA8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2021-AB5D-B548-8C99-D9A7E5D20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71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885C-2D05-1D49-9D76-DB20E1376BA8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2021-AB5D-B548-8C99-D9A7E5D20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962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885C-2D05-1D49-9D76-DB20E1376BA8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2021-AB5D-B548-8C99-D9A7E5D2046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owerpoint-slide-background.png"/>
          <p:cNvPicPr>
            <a:picLocks noChangeAspect="1"/>
          </p:cNvPicPr>
          <p:nvPr userDrawn="1"/>
        </p:nvPicPr>
        <p:blipFill>
          <a:blip r:embed="rId2">
            <a:alphaModFix amt="5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050671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6722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6600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885C-2D05-1D49-9D76-DB20E1376BA8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2021-AB5D-B548-8C99-D9A7E5D20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893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366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885C-2D05-1D49-9D76-DB20E1376BA8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2021-AB5D-B548-8C99-D9A7E5D20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613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50000"/>
                </a:schemeClr>
              </a:gs>
              <a:gs pos="89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FF6600"/>
                </a:solidFill>
              </a:defRPr>
            </a:lvl1pPr>
            <a:lvl2pPr>
              <a:defRPr>
                <a:solidFill>
                  <a:srgbClr val="FF6600"/>
                </a:solidFill>
              </a:defRPr>
            </a:lvl2pPr>
            <a:lvl3pPr>
              <a:defRPr>
                <a:solidFill>
                  <a:srgbClr val="FF6600"/>
                </a:solidFill>
              </a:defRPr>
            </a:lvl3pPr>
            <a:lvl4pPr>
              <a:defRPr>
                <a:solidFill>
                  <a:srgbClr val="FF6600"/>
                </a:solidFill>
              </a:defRPr>
            </a:lvl4pPr>
            <a:lvl5pPr>
              <a:defRPr>
                <a:solidFill>
                  <a:srgbClr val="FF660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885C-2D05-1D49-9D76-DB20E1376BA8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2021-AB5D-B548-8C99-D9A7E5D20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6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885C-2D05-1D49-9D76-DB20E1376BA8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2021-AB5D-B548-8C99-D9A7E5D20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2085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885C-2D05-1D49-9D76-DB20E1376BA8}" type="datetimeFigureOut">
              <a:rPr lang="en-US" smtClean="0"/>
              <a:t>12/8/15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2021-AB5D-B548-8C99-D9A7E5D20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079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97885C-2D05-1D49-9D76-DB20E1376BA8}" type="datetimeFigureOut">
              <a:rPr lang="en-US" smtClean="0"/>
              <a:t>12/8/15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482021-AB5D-B548-8C99-D9A7E5D20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35799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97885C-2D05-1D49-9D76-DB20E1376BA8}" type="datetimeFigureOut">
              <a:rPr lang="en-US" smtClean="0"/>
              <a:t>12/8/15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482021-AB5D-B548-8C99-D9A7E5D20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739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60" r:id="rId4"/>
    <p:sldLayoutId id="2147483663" r:id="rId5"/>
    <p:sldLayoutId id="2147483662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637280" y="4053840"/>
            <a:ext cx="6319520" cy="347472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90000">
                <a:schemeClr val="bg1">
                  <a:lumMod val="75000"/>
                  <a:alpha val="16000"/>
                </a:schemeClr>
              </a:gs>
            </a:gsLst>
            <a:lin ang="13380000" scaled="0"/>
            <a:tileRect/>
          </a:gradFill>
          <a:effectLst>
            <a:outerShdw blurRad="40000" dist="23000" dir="5400000" rotWithShape="0">
              <a:srgbClr val="000000">
                <a:alpha val="35000"/>
              </a:srgbClr>
            </a:outerShdw>
            <a:softEdge rad="6223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708400" y="4739104"/>
            <a:ext cx="5435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  <a:latin typeface="Avenir Book"/>
                <a:cs typeface="Avenir Book"/>
              </a:rPr>
              <a:t>OfficerReports.com</a:t>
            </a:r>
          </a:p>
          <a:p>
            <a:r>
              <a:rPr lang="en-US" sz="3600" dirty="0" smtClean="0">
                <a:solidFill>
                  <a:srgbClr val="3366FF"/>
                </a:solidFill>
                <a:latin typeface="Avenir Black"/>
                <a:cs typeface="Avenir Black"/>
              </a:rPr>
              <a:t>Security Guard </a:t>
            </a:r>
          </a:p>
          <a:p>
            <a:r>
              <a:rPr lang="en-US" sz="3600" dirty="0" smtClean="0">
                <a:solidFill>
                  <a:srgbClr val="3366FF"/>
                </a:solidFill>
                <a:latin typeface="Avenir Black"/>
                <a:cs typeface="Avenir Black"/>
              </a:rPr>
              <a:t>Management</a:t>
            </a:r>
            <a:r>
              <a:rPr lang="en-US" sz="3600" dirty="0">
                <a:solidFill>
                  <a:srgbClr val="3366FF"/>
                </a:solidFill>
                <a:latin typeface="Avenir Black"/>
                <a:cs typeface="Avenir Black"/>
              </a:rPr>
              <a:t> </a:t>
            </a:r>
            <a:r>
              <a:rPr lang="en-US" sz="3600" dirty="0" smtClean="0">
                <a:solidFill>
                  <a:srgbClr val="3366FF"/>
                </a:solidFill>
                <a:latin typeface="Avenir Black"/>
                <a:cs typeface="Avenir Black"/>
              </a:rPr>
              <a:t>Software</a:t>
            </a:r>
            <a:endParaRPr lang="en-US" sz="3600" dirty="0">
              <a:solidFill>
                <a:srgbClr val="3366FF"/>
              </a:solidFill>
              <a:latin typeface="Avenir Black"/>
              <a:cs typeface="Avenir Black"/>
            </a:endParaRPr>
          </a:p>
        </p:txBody>
      </p:sp>
    </p:spTree>
    <p:extLst>
      <p:ext uri="{BB962C8B-B14F-4D97-AF65-F5344CB8AC3E}">
        <p14:creationId xmlns:p14="http://schemas.microsoft.com/office/powerpoint/2010/main" val="384992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entire-security-functi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33" b="65767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 rot="1323907">
            <a:off x="1198140" y="2743548"/>
            <a:ext cx="2969068" cy="315478"/>
          </a:xfrm>
          <a:prstGeom prst="leftArrow">
            <a:avLst/>
          </a:prstGeom>
          <a:solidFill>
            <a:srgbClr val="FF66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 Arrow 5"/>
          <p:cNvSpPr/>
          <p:nvPr/>
        </p:nvSpPr>
        <p:spPr>
          <a:xfrm rot="19886306">
            <a:off x="1304851" y="3978073"/>
            <a:ext cx="3015852" cy="315478"/>
          </a:xfrm>
          <a:prstGeom prst="leftArrow">
            <a:avLst/>
          </a:prstGeom>
          <a:solidFill>
            <a:srgbClr val="FF66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Arrow 6"/>
          <p:cNvSpPr/>
          <p:nvPr/>
        </p:nvSpPr>
        <p:spPr>
          <a:xfrm rot="19047244">
            <a:off x="1176206" y="4716558"/>
            <a:ext cx="3264594" cy="315478"/>
          </a:xfrm>
          <a:prstGeom prst="leftArrow">
            <a:avLst/>
          </a:prstGeom>
          <a:solidFill>
            <a:srgbClr val="FF6600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787365" y="3316561"/>
            <a:ext cx="2966720" cy="646331"/>
          </a:xfrm>
          <a:prstGeom prst="rect">
            <a:avLst/>
          </a:prstGeom>
          <a:solidFill>
            <a:srgbClr val="FF66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venir Medium"/>
                <a:cs typeface="Avenir Medium"/>
              </a:rPr>
              <a:t>All Security Related </a:t>
            </a:r>
          </a:p>
          <a:p>
            <a:r>
              <a:rPr lang="en-US" dirty="0" smtClean="0">
                <a:solidFill>
                  <a:schemeClr val="bg1"/>
                </a:solidFill>
                <a:latin typeface="Avenir Medium"/>
                <a:cs typeface="Avenir Medium"/>
              </a:rPr>
              <a:t>Information </a:t>
            </a:r>
            <a:r>
              <a:rPr lang="en-US" dirty="0">
                <a:solidFill>
                  <a:schemeClr val="bg1"/>
                </a:solidFill>
                <a:latin typeface="Avenir Medium"/>
                <a:cs typeface="Avenir Medium"/>
              </a:rPr>
              <a:t>I</a:t>
            </a:r>
            <a:r>
              <a:rPr lang="en-US" dirty="0" smtClean="0">
                <a:solidFill>
                  <a:schemeClr val="bg1"/>
                </a:solidFill>
                <a:latin typeface="Avenir Medium"/>
                <a:cs typeface="Avenir Medium"/>
              </a:rPr>
              <a:t>n </a:t>
            </a:r>
            <a:r>
              <a:rPr lang="en-US" dirty="0">
                <a:solidFill>
                  <a:schemeClr val="bg1"/>
                </a:solidFill>
                <a:latin typeface="Avenir Medium"/>
                <a:cs typeface="Avenir Medium"/>
              </a:rPr>
              <a:t>O</a:t>
            </a:r>
            <a:r>
              <a:rPr lang="en-US" dirty="0" smtClean="0">
                <a:solidFill>
                  <a:schemeClr val="bg1"/>
                </a:solidFill>
                <a:latin typeface="Avenir Medium"/>
                <a:cs typeface="Avenir Medium"/>
              </a:rPr>
              <a:t>ne </a:t>
            </a:r>
            <a:r>
              <a:rPr lang="en-US" dirty="0">
                <a:solidFill>
                  <a:schemeClr val="bg1"/>
                </a:solidFill>
                <a:latin typeface="Avenir Medium"/>
                <a:cs typeface="Avenir Medium"/>
              </a:rPr>
              <a:t>P</a:t>
            </a:r>
            <a:r>
              <a:rPr lang="en-US" dirty="0" smtClean="0">
                <a:solidFill>
                  <a:schemeClr val="bg1"/>
                </a:solidFill>
                <a:latin typeface="Avenir Medium"/>
                <a:cs typeface="Avenir Medium"/>
              </a:rPr>
              <a:t>lace</a:t>
            </a:r>
            <a:endParaRPr lang="en-US" dirty="0">
              <a:solidFill>
                <a:schemeClr val="bg1"/>
              </a:solidFill>
              <a:latin typeface="Avenir Medium"/>
              <a:cs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5802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>
          <a:xfrm>
            <a:off x="1752600" y="2672080"/>
            <a:ext cx="2042160" cy="1818640"/>
          </a:xfrm>
          <a:prstGeom prst="hexagon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/>
          <p:cNvSpPr/>
          <p:nvPr/>
        </p:nvSpPr>
        <p:spPr>
          <a:xfrm>
            <a:off x="3545840" y="1488440"/>
            <a:ext cx="2042160" cy="1818640"/>
          </a:xfrm>
          <a:prstGeom prst="hexagon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/>
          <p:cNvSpPr/>
          <p:nvPr/>
        </p:nvSpPr>
        <p:spPr>
          <a:xfrm>
            <a:off x="3545840" y="3753168"/>
            <a:ext cx="2042160" cy="1818640"/>
          </a:xfrm>
          <a:prstGeom prst="hexagon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71040" y="3200400"/>
            <a:ext cx="158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BFBFBF"/>
                </a:solidFill>
              </a:rPr>
              <a:t>SAVE </a:t>
            </a:r>
          </a:p>
          <a:p>
            <a:pPr algn="ctr"/>
            <a:r>
              <a:rPr lang="en-US" sz="2400" dirty="0" smtClean="0">
                <a:solidFill>
                  <a:srgbClr val="BFBFBF"/>
                </a:solidFill>
              </a:rPr>
              <a:t>TIME</a:t>
            </a:r>
            <a:endParaRPr lang="en-US" sz="2400" dirty="0">
              <a:solidFill>
                <a:srgbClr val="BFBFB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7920" y="1986280"/>
            <a:ext cx="1823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MINIMIZE PAPERWORK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5360" y="4277579"/>
            <a:ext cx="2098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BFBFBF"/>
                </a:solidFill>
              </a:rPr>
              <a:t>REAL-TIME</a:t>
            </a:r>
          </a:p>
          <a:p>
            <a:pPr algn="ctr"/>
            <a:r>
              <a:rPr lang="en-US" sz="2400" dirty="0" smtClean="0">
                <a:solidFill>
                  <a:srgbClr val="BFBFBF"/>
                </a:solidFill>
              </a:rPr>
              <a:t>MONITORING</a:t>
            </a:r>
            <a:endParaRPr lang="en-US" sz="2400" dirty="0">
              <a:solidFill>
                <a:srgbClr val="BFBFB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49240" y="2672080"/>
            <a:ext cx="2042160" cy="1818640"/>
            <a:chOff x="5074920" y="2672080"/>
            <a:chExt cx="2042160" cy="1818640"/>
          </a:xfrm>
          <a:solidFill>
            <a:srgbClr val="FFFFFF"/>
          </a:solidFill>
        </p:grpSpPr>
        <p:sp>
          <p:nvSpPr>
            <p:cNvPr id="11" name="Hexagon 10"/>
            <p:cNvSpPr/>
            <p:nvPr/>
          </p:nvSpPr>
          <p:spPr>
            <a:xfrm>
              <a:off x="5074920" y="2672080"/>
              <a:ext cx="2042160" cy="1818640"/>
            </a:xfrm>
            <a:prstGeom prst="hexagon">
              <a:avLst/>
            </a:prstGeom>
            <a:grpFill/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93360" y="3196491"/>
              <a:ext cx="1584960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BFBFBF"/>
                  </a:solidFill>
                </a:rPr>
                <a:t>MANAGE INCIDENTS</a:t>
              </a:r>
              <a:endParaRPr lang="en-US" sz="2400" dirty="0">
                <a:solidFill>
                  <a:srgbClr val="BFBFB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5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Minimize Paperwork</a:t>
            </a:r>
            <a:endParaRPr lang="en-US" dirty="0"/>
          </a:p>
        </p:txBody>
      </p:sp>
      <p:pic>
        <p:nvPicPr>
          <p:cNvPr id="4" name="Content Placeholder 3" descr="incident-report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770" b="-677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4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>
          <a:xfrm>
            <a:off x="1752600" y="2672080"/>
            <a:ext cx="2042160" cy="1818640"/>
          </a:xfrm>
          <a:prstGeom prst="hexagon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FBFBF"/>
              </a:solidFill>
            </a:endParaRPr>
          </a:p>
        </p:txBody>
      </p:sp>
      <p:sp>
        <p:nvSpPr>
          <p:cNvPr id="5" name="Hexagon 4"/>
          <p:cNvSpPr/>
          <p:nvPr/>
        </p:nvSpPr>
        <p:spPr>
          <a:xfrm>
            <a:off x="3545840" y="1488440"/>
            <a:ext cx="2042160" cy="1818640"/>
          </a:xfrm>
          <a:prstGeom prst="hexagon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FBFBF"/>
              </a:solidFill>
            </a:endParaRPr>
          </a:p>
        </p:txBody>
      </p:sp>
      <p:sp>
        <p:nvSpPr>
          <p:cNvPr id="6" name="Hexagon 5"/>
          <p:cNvSpPr/>
          <p:nvPr/>
        </p:nvSpPr>
        <p:spPr>
          <a:xfrm>
            <a:off x="3545840" y="3753168"/>
            <a:ext cx="2042160" cy="1818640"/>
          </a:xfrm>
          <a:prstGeom prst="hexagon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BFBFB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71040" y="3200400"/>
            <a:ext cx="158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BFBFBF"/>
                </a:solidFill>
              </a:rPr>
              <a:t>SAVE </a:t>
            </a:r>
          </a:p>
          <a:p>
            <a:pPr algn="ctr"/>
            <a:r>
              <a:rPr lang="en-US" sz="2400" dirty="0" smtClean="0">
                <a:solidFill>
                  <a:srgbClr val="BFBFBF"/>
                </a:solidFill>
              </a:rPr>
              <a:t>TIME</a:t>
            </a:r>
            <a:endParaRPr lang="en-US" sz="2400" dirty="0">
              <a:solidFill>
                <a:srgbClr val="BFBFB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7920" y="1986280"/>
            <a:ext cx="1823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BFBFBF"/>
                </a:solidFill>
              </a:rPr>
              <a:t>MINIMIZE PAPERWORK</a:t>
            </a:r>
            <a:endParaRPr lang="en-US" sz="2400" dirty="0">
              <a:solidFill>
                <a:srgbClr val="BFBFB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5360" y="4277579"/>
            <a:ext cx="2098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BFBFBF"/>
                </a:solidFill>
              </a:rPr>
              <a:t>REAL-TIME</a:t>
            </a:r>
          </a:p>
          <a:p>
            <a:pPr algn="ctr"/>
            <a:r>
              <a:rPr lang="en-US" sz="2400" dirty="0" smtClean="0">
                <a:solidFill>
                  <a:srgbClr val="BFBFBF"/>
                </a:solidFill>
              </a:rPr>
              <a:t>MONITORING</a:t>
            </a:r>
            <a:endParaRPr lang="en-US" sz="2400" dirty="0">
              <a:solidFill>
                <a:srgbClr val="BFBFB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49240" y="2672080"/>
            <a:ext cx="2042160" cy="1818640"/>
            <a:chOff x="5074920" y="2672080"/>
            <a:chExt cx="2042160" cy="1818640"/>
          </a:xfrm>
          <a:solidFill>
            <a:srgbClr val="FF6600"/>
          </a:solidFill>
        </p:grpSpPr>
        <p:sp>
          <p:nvSpPr>
            <p:cNvPr id="11" name="Hexagon 10"/>
            <p:cNvSpPr/>
            <p:nvPr/>
          </p:nvSpPr>
          <p:spPr>
            <a:xfrm>
              <a:off x="5074920" y="2672080"/>
              <a:ext cx="2042160" cy="1818640"/>
            </a:xfrm>
            <a:prstGeom prst="hexagon">
              <a:avLst/>
            </a:prstGeom>
            <a:grp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93360" y="3196491"/>
              <a:ext cx="1584960" cy="83099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</a:rPr>
                <a:t>MANAGE INCIDENTS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5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Manage Incidents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889000" y="1623060"/>
            <a:ext cx="7332980" cy="4772660"/>
            <a:chOff x="889000" y="1623060"/>
            <a:chExt cx="7332980" cy="4772660"/>
          </a:xfr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grpSpPr>
        <p:pic>
          <p:nvPicPr>
            <p:cNvPr id="4" name="Picture 3" descr="Screen Shot 2015-11-23 at 9.25.10 PM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r="277"/>
            <a:stretch/>
          </p:blipFill>
          <p:spPr>
            <a:xfrm>
              <a:off x="889000" y="1623060"/>
              <a:ext cx="7332980" cy="3225800"/>
            </a:xfrm>
            <a:prstGeom prst="rect">
              <a:avLst/>
            </a:prstGeom>
          </p:spPr>
        </p:pic>
        <p:pic>
          <p:nvPicPr>
            <p:cNvPr id="5" name="Picture 4" descr="Screen Shot 2015-11-23 at 9.25.52 P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" r="-1"/>
            <a:stretch/>
          </p:blipFill>
          <p:spPr>
            <a:xfrm>
              <a:off x="889000" y="4655820"/>
              <a:ext cx="7332980" cy="1739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39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564640" y="965200"/>
            <a:ext cx="5479593" cy="5039360"/>
            <a:chOff x="1849120" y="1818640"/>
            <a:chExt cx="5140960" cy="4632960"/>
          </a:xfrm>
        </p:grpSpPr>
        <p:sp>
          <p:nvSpPr>
            <p:cNvPr id="7" name="Hexagon 6"/>
            <p:cNvSpPr/>
            <p:nvPr/>
          </p:nvSpPr>
          <p:spPr>
            <a:xfrm>
              <a:off x="1849120" y="1818640"/>
              <a:ext cx="5140960" cy="4632960"/>
            </a:xfrm>
            <a:prstGeom prst="hexagon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reduce-liability.jpg"/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CFEFF"/>
                </a:clrFrom>
                <a:clrTo>
                  <a:srgbClr val="FC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1540" y="2295936"/>
              <a:ext cx="4259580" cy="368525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 rot="17795611">
            <a:off x="1367846" y="1737359"/>
            <a:ext cx="1277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SHRINK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4557743">
            <a:off x="1120406" y="4716066"/>
            <a:ext cx="16907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DECREASE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3785807">
            <a:off x="5861780" y="1849117"/>
            <a:ext cx="1645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MINIMIZE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 rot="6940657">
            <a:off x="5912771" y="4480556"/>
            <a:ext cx="1632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MITIGATE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19962" y="6032530"/>
            <a:ext cx="16044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DIMINISH</a:t>
            </a: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519962" y="428752"/>
            <a:ext cx="1373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FF"/>
                </a:solidFill>
              </a:rPr>
              <a:t>REDUCE</a:t>
            </a:r>
            <a:endParaRPr lang="en-US" sz="2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8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>
          <a:xfrm>
            <a:off x="1752600" y="2672080"/>
            <a:ext cx="2042160" cy="1818640"/>
          </a:xfrm>
          <a:prstGeom prst="hexagon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/>
          <p:cNvSpPr/>
          <p:nvPr/>
        </p:nvSpPr>
        <p:spPr>
          <a:xfrm>
            <a:off x="3545840" y="1488440"/>
            <a:ext cx="2042160" cy="1818640"/>
          </a:xfrm>
          <a:prstGeom prst="hexagon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/>
          <p:cNvSpPr/>
          <p:nvPr/>
        </p:nvSpPr>
        <p:spPr>
          <a:xfrm>
            <a:off x="3545840" y="3753168"/>
            <a:ext cx="2042160" cy="1818640"/>
          </a:xfrm>
          <a:prstGeom prst="hexagon">
            <a:avLst/>
          </a:prstGeom>
          <a:solidFill>
            <a:srgbClr val="FF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71040" y="3200400"/>
            <a:ext cx="158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BFBFBF"/>
                </a:solidFill>
              </a:rPr>
              <a:t>SAVE </a:t>
            </a:r>
          </a:p>
          <a:p>
            <a:pPr algn="ctr"/>
            <a:r>
              <a:rPr lang="en-US" sz="2400" dirty="0" smtClean="0">
                <a:solidFill>
                  <a:srgbClr val="BFBFBF"/>
                </a:solidFill>
              </a:rPr>
              <a:t>TIME</a:t>
            </a:r>
            <a:endParaRPr lang="en-US" sz="2400" dirty="0">
              <a:solidFill>
                <a:srgbClr val="BFBFB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7920" y="1986280"/>
            <a:ext cx="1823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BFBFBF"/>
                </a:solidFill>
              </a:rPr>
              <a:t>MINIMIZE PAPERWORK</a:t>
            </a:r>
            <a:endParaRPr lang="en-US" sz="2400" dirty="0">
              <a:solidFill>
                <a:srgbClr val="BFBFB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5360" y="4277579"/>
            <a:ext cx="2098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00" dirty="0" smtClean="0">
                <a:solidFill>
                  <a:srgbClr val="FFFFFF"/>
                </a:solidFill>
              </a:rPr>
              <a:t>REAL-TIME</a:t>
            </a:r>
          </a:p>
          <a:p>
            <a:pPr algn="ctr"/>
            <a:r>
              <a:rPr lang="en-US" sz="2300" dirty="0" smtClean="0">
                <a:solidFill>
                  <a:srgbClr val="FFFFFF"/>
                </a:solidFill>
              </a:rPr>
              <a:t>MONITORING</a:t>
            </a:r>
            <a:endParaRPr lang="en-US" sz="2300" dirty="0">
              <a:solidFill>
                <a:srgbClr val="FFFFFF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349240" y="2672080"/>
            <a:ext cx="2042160" cy="1818640"/>
            <a:chOff x="5074920" y="2672080"/>
            <a:chExt cx="2042160" cy="1818640"/>
          </a:xfrm>
          <a:solidFill>
            <a:srgbClr val="FFFFFF"/>
          </a:solidFill>
          <a:effectLst/>
        </p:grpSpPr>
        <p:sp>
          <p:nvSpPr>
            <p:cNvPr id="11" name="Hexagon 10"/>
            <p:cNvSpPr/>
            <p:nvPr/>
          </p:nvSpPr>
          <p:spPr>
            <a:xfrm>
              <a:off x="5074920" y="2672080"/>
              <a:ext cx="2042160" cy="1818640"/>
            </a:xfrm>
            <a:prstGeom prst="hexagon">
              <a:avLst/>
            </a:prstGeom>
            <a:grpFill/>
            <a:ln>
              <a:solidFill>
                <a:srgbClr val="FFFF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93360" y="3196491"/>
              <a:ext cx="1584960" cy="830997"/>
            </a:xfrm>
            <a:prstGeom prst="rect">
              <a:avLst/>
            </a:prstGeom>
            <a:grpFill/>
            <a:ln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BFBFBF"/>
                  </a:solidFill>
                </a:rPr>
                <a:t>MANAGE INCIDENTS</a:t>
              </a:r>
              <a:endParaRPr lang="en-US" sz="2400" dirty="0">
                <a:solidFill>
                  <a:srgbClr val="BFBFB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354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Time Monitoring</a:t>
            </a:r>
            <a:endParaRPr lang="en-US" dirty="0"/>
          </a:p>
        </p:txBody>
      </p:sp>
      <p:pic>
        <p:nvPicPr>
          <p:cNvPr id="4" name="Content Placeholder 3" descr="tour-tracker-view-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26" name="Picture 2" descr="qrcod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690" y="4582159"/>
            <a:ext cx="1098452" cy="10995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5129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Time Monitoring</a:t>
            </a:r>
            <a:endParaRPr lang="en-US" dirty="0"/>
          </a:p>
        </p:txBody>
      </p:sp>
      <p:pic>
        <p:nvPicPr>
          <p:cNvPr id="2049" name="Picture 1" descr="Screen Shot 2014-12-27 at 6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75" b="19875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156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6600"/>
                </a:solidFill>
              </a:rPr>
              <a:t>COMPREHENSIVE SECURITY GUARD MANAGEMENT</a:t>
            </a:r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88160"/>
            <a:ext cx="8229600" cy="4704080"/>
          </a:xfrm>
        </p:spPr>
        <p:txBody>
          <a:bodyPr numCol="2">
            <a:normAutofit fontScale="92500"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Daily Activity Reports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Incident Reports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Incident Checklist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Pass On Log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Truck Log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Visitor Log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Post Orders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Policy Manual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Vacation Request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Parking Violation Log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Equipment Temperature Log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Maintenance Requests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Real-Time GPS Based Tour Tracking</a:t>
            </a:r>
          </a:p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Clock In/Out Verification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959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>
          <a:xfrm>
            <a:off x="1397000" y="2397760"/>
            <a:ext cx="2042160" cy="1818640"/>
          </a:xfrm>
          <a:prstGeom prst="hexagon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/>
          <p:cNvSpPr/>
          <p:nvPr/>
        </p:nvSpPr>
        <p:spPr>
          <a:xfrm>
            <a:off x="3540760" y="2397760"/>
            <a:ext cx="2042160" cy="1818640"/>
          </a:xfrm>
          <a:prstGeom prst="hexagon">
            <a:avLst/>
          </a:prstGeom>
          <a:solidFill>
            <a:schemeClr val="bg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/>
          <p:cNvSpPr/>
          <p:nvPr/>
        </p:nvSpPr>
        <p:spPr>
          <a:xfrm>
            <a:off x="5704840" y="2397760"/>
            <a:ext cx="2042160" cy="1818640"/>
          </a:xfrm>
          <a:prstGeom prst="hexagon">
            <a:avLst/>
          </a:prstGeom>
          <a:solidFill>
            <a:srgbClr val="3366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615440" y="2926080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FF"/>
                </a:solidFill>
              </a:rPr>
              <a:t>Collect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520" y="2926080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Deliver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23280" y="2922171"/>
            <a:ext cx="158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FF"/>
                </a:solidFill>
              </a:rPr>
              <a:t>Access</a:t>
            </a:r>
            <a:endParaRPr lang="en-US" sz="3600" dirty="0">
              <a:solidFill>
                <a:srgbClr val="FFFFFF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6600"/>
                </a:solidFill>
              </a:rPr>
              <a:t>SECURITY OFFICER INFORMATION</a:t>
            </a:r>
            <a:endParaRPr lang="en-US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2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47040"/>
            <a:ext cx="8229600" cy="5679123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4800" dirty="0" smtClean="0"/>
              <a:t>QUESTIONS?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4209938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ORC Logo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0"/>
                    </a14:imgEffect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939" b="14414"/>
          <a:stretch/>
        </p:blipFill>
        <p:spPr>
          <a:xfrm>
            <a:off x="457200" y="2570480"/>
            <a:ext cx="8229600" cy="1249363"/>
          </a:xfrm>
        </p:spPr>
      </p:pic>
    </p:spTree>
    <p:extLst>
      <p:ext uri="{BB962C8B-B14F-4D97-AF65-F5344CB8AC3E}">
        <p14:creationId xmlns:p14="http://schemas.microsoft.com/office/powerpoint/2010/main" val="3850763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sz="6000" dirty="0" smtClean="0"/>
          </a:p>
          <a:p>
            <a:pPr marL="0" indent="0" algn="ctr">
              <a:buNone/>
            </a:pPr>
            <a:r>
              <a:rPr lang="en-US" sz="6000" dirty="0" smtClean="0"/>
              <a:t>Are you still using paper?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58519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752600" y="1488440"/>
            <a:ext cx="5638800" cy="4083368"/>
            <a:chOff x="1478280" y="1488440"/>
            <a:chExt cx="5638800" cy="4083368"/>
          </a:xfrm>
        </p:grpSpPr>
        <p:sp>
          <p:nvSpPr>
            <p:cNvPr id="4" name="Hexagon 3"/>
            <p:cNvSpPr/>
            <p:nvPr/>
          </p:nvSpPr>
          <p:spPr>
            <a:xfrm>
              <a:off x="1478280" y="2672080"/>
              <a:ext cx="2042160" cy="1818640"/>
            </a:xfrm>
            <a:prstGeom prst="hexagon">
              <a:avLst/>
            </a:prstGeom>
            <a:solidFill>
              <a:srgbClr val="FF66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Hexagon 4"/>
            <p:cNvSpPr/>
            <p:nvPr/>
          </p:nvSpPr>
          <p:spPr>
            <a:xfrm>
              <a:off x="3271520" y="1488440"/>
              <a:ext cx="2042160" cy="1818640"/>
            </a:xfrm>
            <a:prstGeom prst="hexag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exagon 5"/>
            <p:cNvSpPr/>
            <p:nvPr/>
          </p:nvSpPr>
          <p:spPr>
            <a:xfrm>
              <a:off x="3271520" y="3753168"/>
              <a:ext cx="2042160" cy="1818640"/>
            </a:xfrm>
            <a:prstGeom prst="hexagon">
              <a:avLst/>
            </a:prstGeom>
            <a:solidFill>
              <a:schemeClr val="bg1">
                <a:lumMod val="5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96720" y="3200400"/>
              <a:ext cx="15849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</a:rPr>
                <a:t>SAVE </a:t>
              </a:r>
            </a:p>
            <a:p>
              <a:pPr algn="ctr"/>
              <a:r>
                <a:rPr lang="en-US" sz="2400" dirty="0" smtClean="0">
                  <a:solidFill>
                    <a:srgbClr val="FFFFFF"/>
                  </a:solidFill>
                </a:rPr>
                <a:t>TIME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403600" y="1986280"/>
              <a:ext cx="182372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</a:rPr>
                <a:t>MINIMIZE PAPERWORK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241040" y="4277579"/>
              <a:ext cx="20980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</a:rPr>
                <a:t>REAL-TIME</a:t>
              </a:r>
            </a:p>
            <a:p>
              <a:pPr algn="ctr"/>
              <a:r>
                <a:rPr lang="en-US" sz="2400" dirty="0" smtClean="0">
                  <a:solidFill>
                    <a:srgbClr val="FFFFFF"/>
                  </a:solidFill>
                </a:rPr>
                <a:t>MONITORING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11" name="Hexagon 10"/>
            <p:cNvSpPr/>
            <p:nvPr/>
          </p:nvSpPr>
          <p:spPr>
            <a:xfrm>
              <a:off x="5074920" y="2672080"/>
              <a:ext cx="2042160" cy="1818640"/>
            </a:xfrm>
            <a:prstGeom prst="hexagon">
              <a:avLst/>
            </a:prstGeom>
            <a:solidFill>
              <a:srgbClr val="3366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93360" y="3196491"/>
              <a:ext cx="15849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</a:rPr>
                <a:t>MANAGE INCIDENTS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 smtClean="0"/>
              <a:t>CLIENT BENEFITS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64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lockIO iphone6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>
          <a:xfrm>
            <a:off x="-840888" y="934720"/>
            <a:ext cx="10825776" cy="5953760"/>
          </a:xfrm>
          <a:prstGeom prst="hexagon">
            <a:avLst/>
          </a:prstGeom>
        </p:spPr>
      </p:pic>
    </p:spTree>
    <p:extLst>
      <p:ext uri="{BB962C8B-B14F-4D97-AF65-F5344CB8AC3E}">
        <p14:creationId xmlns:p14="http://schemas.microsoft.com/office/powerpoint/2010/main" val="2086113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17600" y="408354"/>
            <a:ext cx="685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Reports Delivered via the Web</a:t>
            </a:r>
            <a:endParaRPr lang="en-US" sz="3600" dirty="0"/>
          </a:p>
        </p:txBody>
      </p:sp>
      <p:pic>
        <p:nvPicPr>
          <p:cNvPr id="3" name="Picture 2" descr="reports-via-the-we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779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79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exagon 3"/>
          <p:cNvSpPr/>
          <p:nvPr/>
        </p:nvSpPr>
        <p:spPr>
          <a:xfrm>
            <a:off x="1752600" y="2672080"/>
            <a:ext cx="2042160" cy="1818640"/>
          </a:xfrm>
          <a:prstGeom prst="hexagon">
            <a:avLst/>
          </a:prstGeom>
          <a:solidFill>
            <a:srgbClr val="FF66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xagon 4"/>
          <p:cNvSpPr/>
          <p:nvPr/>
        </p:nvSpPr>
        <p:spPr>
          <a:xfrm>
            <a:off x="3545840" y="1488440"/>
            <a:ext cx="2042160" cy="1818640"/>
          </a:xfrm>
          <a:prstGeom prst="hexagon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xagon 5"/>
          <p:cNvSpPr/>
          <p:nvPr/>
        </p:nvSpPr>
        <p:spPr>
          <a:xfrm>
            <a:off x="3545840" y="3753168"/>
            <a:ext cx="2042160" cy="1818640"/>
          </a:xfrm>
          <a:prstGeom prst="hexagon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71040" y="3200400"/>
            <a:ext cx="158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SAVE </a:t>
            </a:r>
          </a:p>
          <a:p>
            <a:pPr algn="ctr"/>
            <a:r>
              <a:rPr lang="en-US" sz="2400" dirty="0" smtClean="0">
                <a:solidFill>
                  <a:srgbClr val="FFFFFF"/>
                </a:solidFill>
              </a:rPr>
              <a:t>TIME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77920" y="1986280"/>
            <a:ext cx="1823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MINIMIZE PAPERWORK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5360" y="4277579"/>
            <a:ext cx="2098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BFBFBF"/>
                </a:solidFill>
              </a:rPr>
              <a:t>REAL-TIME</a:t>
            </a:r>
          </a:p>
          <a:p>
            <a:pPr algn="ctr"/>
            <a:r>
              <a:rPr lang="en-US" sz="2400" dirty="0" smtClean="0">
                <a:solidFill>
                  <a:srgbClr val="BFBFBF"/>
                </a:solidFill>
              </a:rPr>
              <a:t>MONITORING</a:t>
            </a:r>
            <a:endParaRPr lang="en-US" sz="2400" dirty="0">
              <a:solidFill>
                <a:srgbClr val="BFBFBF"/>
              </a:solidFill>
            </a:endParaRPr>
          </a:p>
        </p:txBody>
      </p:sp>
      <p:sp>
        <p:nvSpPr>
          <p:cNvPr id="11" name="Hexagon 10"/>
          <p:cNvSpPr/>
          <p:nvPr/>
        </p:nvSpPr>
        <p:spPr>
          <a:xfrm>
            <a:off x="5349240" y="2672080"/>
            <a:ext cx="2042160" cy="1818640"/>
          </a:xfrm>
          <a:prstGeom prst="hexagon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67680" y="3196491"/>
            <a:ext cx="1584960" cy="830997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</a:rPr>
              <a:t>MANAGE INCIDENTS</a:t>
            </a:r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93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aperwork frustratio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16" r="-10516"/>
          <a:stretch>
            <a:fillRect/>
          </a:stretch>
        </p:blipFill>
        <p:spPr>
          <a:xfrm>
            <a:off x="-916382" y="794355"/>
            <a:ext cx="11025581" cy="6063645"/>
          </a:xfrm>
        </p:spPr>
      </p:pic>
      <p:sp>
        <p:nvSpPr>
          <p:cNvPr id="5" name="Rectangle 4"/>
          <p:cNvSpPr/>
          <p:nvPr/>
        </p:nvSpPr>
        <p:spPr>
          <a:xfrm>
            <a:off x="0" y="10160"/>
            <a:ext cx="9144000" cy="7943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22400" y="274638"/>
            <a:ext cx="6644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6600"/>
                </a:solidFill>
                <a:latin typeface="Avenir Book"/>
                <a:cs typeface="Avenir Book"/>
              </a:rPr>
              <a:t>Save Time</a:t>
            </a:r>
            <a:endParaRPr lang="en-US" sz="3600" dirty="0">
              <a:solidFill>
                <a:srgbClr val="FF6600"/>
              </a:solidFill>
              <a:latin typeface="Avenir Book"/>
              <a:cs typeface="Avenir Book"/>
            </a:endParaRPr>
          </a:p>
        </p:txBody>
      </p:sp>
    </p:spTree>
    <p:extLst>
      <p:ext uri="{BB962C8B-B14F-4D97-AF65-F5344CB8AC3E}">
        <p14:creationId xmlns:p14="http://schemas.microsoft.com/office/powerpoint/2010/main" val="10172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5810</TotalTime>
  <Words>145</Words>
  <Application>Microsoft Macintosh PowerPoint</Application>
  <PresentationFormat>On-screen Show (4:3)</PresentationFormat>
  <Paragraphs>70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SECURITY OFFICER INFORMATION</vt:lpstr>
      <vt:lpstr>PowerPoint Presentation</vt:lpstr>
      <vt:lpstr>PowerPoint Presentation</vt:lpstr>
      <vt:lpstr>CLIENT BENEFITS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Minimize Paperwork</vt:lpstr>
      <vt:lpstr>PowerPoint Presentation</vt:lpstr>
      <vt:lpstr>Manage Incidents</vt:lpstr>
      <vt:lpstr>PowerPoint Presentation</vt:lpstr>
      <vt:lpstr>PowerPoint Presentation</vt:lpstr>
      <vt:lpstr>Real Time Monitoring</vt:lpstr>
      <vt:lpstr>Real Time Monitoring</vt:lpstr>
      <vt:lpstr>COMPREHENSIVE SECURITY GUARD MANAGEMENT</vt:lpstr>
      <vt:lpstr>PowerPoint Presentation</vt:lpstr>
    </vt:vector>
  </TitlesOfParts>
  <Company>OfficerReports.com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Courtney Sparkman</dc:creator>
  <cp:lastModifiedBy>Courtney Sparkman</cp:lastModifiedBy>
  <cp:revision>30</cp:revision>
  <dcterms:created xsi:type="dcterms:W3CDTF">2015-11-21T01:50:09Z</dcterms:created>
  <dcterms:modified xsi:type="dcterms:W3CDTF">2015-12-08T21:07:28Z</dcterms:modified>
</cp:coreProperties>
</file>